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341" r:id="rId5"/>
    <p:sldId id="300" r:id="rId6"/>
    <p:sldId id="351" r:id="rId7"/>
    <p:sldId id="352" r:id="rId8"/>
    <p:sldId id="353" r:id="rId9"/>
    <p:sldId id="354" r:id="rId10"/>
    <p:sldId id="357" r:id="rId11"/>
    <p:sldId id="358" r:id="rId12"/>
    <p:sldId id="360" r:id="rId13"/>
    <p:sldId id="350" r:id="rId14"/>
    <p:sldId id="339" r:id="rId15"/>
    <p:sldId id="355" r:id="rId16"/>
    <p:sldId id="356" r:id="rId17"/>
    <p:sldId id="34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8000"/>
    <a:srgbClr val="0000FF"/>
    <a:srgbClr val="E08E16"/>
    <a:srgbClr val="F11B6D"/>
    <a:srgbClr val="EFD9AD"/>
    <a:srgbClr val="FFFF00"/>
    <a:srgbClr val="1336E3"/>
    <a:srgbClr val="FF9900"/>
    <a:srgbClr val="37B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20" autoAdjust="0"/>
    <p:restoredTop sz="91039" autoAdjust="0"/>
  </p:normalViewPr>
  <p:slideViewPr>
    <p:cSldViewPr>
      <p:cViewPr>
        <p:scale>
          <a:sx n="70" d="100"/>
          <a:sy n="70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94FD6-C1E5-45E5-8F83-A61051050C95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657CD-3D62-43E7-AB72-504274BD9B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9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657CD-3D62-43E7-AB72-504274BD9B8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B657CD-3D62-43E7-AB72-504274BD9B8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8E0A8-8E48-42ED-884C-4B8AE84DB2DE}" type="datetimeFigureOut">
              <a:rPr lang="en-US" smtClean="0"/>
              <a:pPr/>
              <a:t>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E21B3-E6C5-444F-8155-046F2E6A2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500430" y="142852"/>
            <a:ext cx="2438400" cy="914400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Алгебра</a:t>
            </a: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 сынып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14282" y="3214686"/>
            <a:ext cx="2590800" cy="10668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ТАҚЫРЫБЫ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85720" y="1285860"/>
            <a:ext cx="2590800" cy="10668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БӨЛІМІ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14282" y="5143512"/>
            <a:ext cx="2590800" cy="1066800"/>
          </a:xfrm>
          <a:prstGeom prst="ellips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ОҚУ </a:t>
            </a:r>
          </a:p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МАҚСАТЫ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лево 9"/>
          <p:cNvSpPr/>
          <p:nvPr/>
        </p:nvSpPr>
        <p:spPr>
          <a:xfrm>
            <a:off x="2931327" y="1122045"/>
            <a:ext cx="5638800" cy="1500198"/>
          </a:xfrm>
          <a:prstGeom prst="leftArrow">
            <a:avLst>
              <a:gd name="adj1" fmla="val 50000"/>
              <a:gd name="adj2" fmla="val 257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Функция. Функцияның графигі </a:t>
            </a:r>
            <a:endParaRPr lang="ru-RU" sz="2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2857488" y="2638414"/>
            <a:ext cx="5638800" cy="1643072"/>
          </a:xfrm>
          <a:prstGeom prst="leftArrow">
            <a:avLst>
              <a:gd name="adj1" fmla="val 50000"/>
              <a:gd name="adj2" fmla="val 257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kk-KZ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ункция және оның графигі</a:t>
            </a:r>
            <a:endParaRPr lang="ru-RU" sz="2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2857488" y="4005064"/>
            <a:ext cx="5638800" cy="2852936"/>
          </a:xfrm>
          <a:prstGeom prst="leftArrow">
            <a:avLst>
              <a:gd name="adj1" fmla="val 50000"/>
              <a:gd name="adj2" fmla="val 25729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7.4.1.1 </a:t>
            </a:r>
            <a:r>
              <a:rPr lang="kk-KZ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 және функцияның графигі ұғымдарын меңгеру; </a:t>
            </a:r>
          </a:p>
          <a:p>
            <a:pPr algn="ctr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7.4.1.2 </a:t>
            </a:r>
            <a:r>
              <a:rPr lang="kk-KZ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функцияның берілу тәсілдерін білу;</a:t>
            </a:r>
          </a:p>
          <a:p>
            <a:pPr algn="ctr"/>
            <a:r>
              <a:rPr lang="kk-KZ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7.4.1.3 </a:t>
            </a:r>
            <a:r>
              <a:rPr lang="kk-KZ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функцияның анықталу облысы мен мәндер жиынын табу.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rot="10800000" flipV="1">
            <a:off x="1571604" y="500042"/>
            <a:ext cx="1857388" cy="71438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8" idx="5"/>
          </p:cNvCxnSpPr>
          <p:nvPr/>
        </p:nvCxnSpPr>
        <p:spPr>
          <a:xfrm rot="5400000">
            <a:off x="1239475" y="1814180"/>
            <a:ext cx="875381" cy="16398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6" idx="5"/>
          </p:cNvCxnSpPr>
          <p:nvPr/>
        </p:nvCxnSpPr>
        <p:spPr>
          <a:xfrm rot="5400000">
            <a:off x="1096600" y="3814443"/>
            <a:ext cx="1018255" cy="1639882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1619672" y="476672"/>
            <a:ext cx="6609057" cy="85970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4000" b="1" dirty="0" smtClean="0"/>
              <a:t>Логикалық сұрақтар</a:t>
            </a:r>
            <a:endParaRPr lang="ru-RU" sz="4000" dirty="0"/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611560" y="1340769"/>
            <a:ext cx="8064895" cy="403244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k-KZ" b="1" dirty="0" smtClean="0"/>
              <a:t>Екі күн қатарынан жаңбыр жаууы мүмкін бе?</a:t>
            </a:r>
            <a:endParaRPr lang="ru-RU" dirty="0" smtClean="0"/>
          </a:p>
          <a:p>
            <a:r>
              <a:rPr lang="kk-KZ" b="1" dirty="0" smtClean="0"/>
              <a:t>Екі адам бес партиядан дойбы ойнады. Әрқайсысы бес реттен жеңді. Бұл мүмкін бе?</a:t>
            </a:r>
          </a:p>
          <a:p>
            <a:r>
              <a:rPr lang="kk-KZ" b="1" dirty="0" smtClean="0"/>
              <a:t>Адамдар мен көліктер басып өтетін жануар қалай аталады? </a:t>
            </a:r>
          </a:p>
          <a:p>
            <a:r>
              <a:rPr lang="kk-KZ" b="1" dirty="0" smtClean="0"/>
              <a:t>Қонақ үйде 7 қабат бар. Бірінші қабатта төрт адам тұрады. Әрбір келесі қабатта алдыңғысынан қарағанда 2 адамға артық. Лифтті ең көп шақыратын қай қабат тұрғындары? </a:t>
            </a:r>
          </a:p>
          <a:p>
            <a:r>
              <a:rPr lang="kk-KZ" b="1" dirty="0" smtClean="0"/>
              <a:t>Абдулланың он бес қойы бар еді. Он төртінен басқасының бәрі өліп қалды. Сонда Абдулланың неше қойы қалды?    </a:t>
            </a:r>
          </a:p>
          <a:p>
            <a:r>
              <a:rPr lang="kk-KZ" b="1" dirty="0" smtClean="0"/>
              <a:t>Ол сізге тиесілі, бірақ адамдар оны сізден жиі қолданады?</a:t>
            </a:r>
            <a:endParaRPr lang="ru-RU" dirty="0" smtClean="0"/>
          </a:p>
          <a:p>
            <a:r>
              <a:rPr lang="ru-RU" b="1" dirty="0" err="1" smtClean="0"/>
              <a:t>Шахризада</a:t>
            </a:r>
            <a:r>
              <a:rPr lang="ru-RU" b="1" dirty="0" smtClean="0"/>
              <a:t> саны </a:t>
            </a:r>
            <a:r>
              <a:rPr lang="ru-RU" b="1" dirty="0" err="1" smtClean="0"/>
              <a:t>деп</a:t>
            </a:r>
            <a:r>
              <a:rPr lang="ru-RU" b="1" dirty="0" smtClean="0"/>
              <a:t> </a:t>
            </a:r>
            <a:r>
              <a:rPr lang="ru-RU" b="1" dirty="0" err="1" smtClean="0"/>
              <a:t>қай</a:t>
            </a:r>
            <a:r>
              <a:rPr lang="ru-RU" b="1" dirty="0" smtClean="0"/>
              <a:t> </a:t>
            </a:r>
            <a:r>
              <a:rPr lang="ru-RU" b="1" dirty="0" err="1" smtClean="0"/>
              <a:t>санды</a:t>
            </a:r>
            <a:r>
              <a:rPr lang="ru-RU" b="1" dirty="0" smtClean="0"/>
              <a:t> </a:t>
            </a:r>
            <a:r>
              <a:rPr lang="ru-RU" b="1" dirty="0" err="1" smtClean="0"/>
              <a:t>айтады</a:t>
            </a:r>
            <a:r>
              <a:rPr lang="ru-RU" b="1" dirty="0" smtClean="0"/>
              <a:t>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12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лако 1"/>
          <p:cNvSpPr/>
          <p:nvPr/>
        </p:nvSpPr>
        <p:spPr>
          <a:xfrm>
            <a:off x="928662" y="500042"/>
            <a:ext cx="3286148" cy="1643074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тәсілі </a:t>
            </a:r>
          </a:p>
          <a:p>
            <a:pPr algn="ctr"/>
            <a:r>
              <a:rPr lang="kk-KZ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(Үй тапсырмасы)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428992" y="2714620"/>
            <a:ext cx="2143140" cy="135732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САРАЛАУ </a:t>
            </a:r>
          </a:p>
          <a:p>
            <a:pPr algn="ctr"/>
            <a:r>
              <a:rPr lang="kk-KZ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ТӘСІЛДЕРІ</a:t>
            </a:r>
            <a:endParaRPr lang="ru-RU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642910" y="4714884"/>
            <a:ext cx="3357586" cy="1785950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Тапсырма тәсілі </a:t>
            </a:r>
            <a:r>
              <a:rPr lang="kk-KZ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(Деңгейлік тапсырма)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лако 4"/>
          <p:cNvSpPr/>
          <p:nvPr/>
        </p:nvSpPr>
        <p:spPr>
          <a:xfrm>
            <a:off x="4643438" y="4714884"/>
            <a:ext cx="3643338" cy="1785950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Диалог және қолдау көрсету тәсілі </a:t>
            </a:r>
            <a:r>
              <a:rPr lang="kk-KZ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(Топтық жұмыс)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4857752" y="500042"/>
            <a:ext cx="3214710" cy="1643074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Жіктеу тәсілі </a:t>
            </a:r>
            <a:r>
              <a:rPr lang="kk-KZ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(Топқа бөлу)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0" y="2643182"/>
            <a:ext cx="3071802" cy="1643074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Бағалау тәсілі </a:t>
            </a:r>
            <a:r>
              <a:rPr lang="kk-KZ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(Кері байланыс)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5857884" y="2571744"/>
            <a:ext cx="3286116" cy="1785950"/>
          </a:xfrm>
          <a:prstGeom prst="cloud">
            <a:avLst/>
          </a:prstGeom>
          <a:solidFill>
            <a:srgbClr val="00B05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Қарқын бойынша саралау </a:t>
            </a:r>
            <a:r>
              <a:rPr lang="kk-KZ" sz="2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(Жеке жұмыс)</a:t>
            </a:r>
            <a:endParaRPr lang="ru-RU" sz="2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гнутая вверх стрелка 8"/>
          <p:cNvSpPr/>
          <p:nvPr/>
        </p:nvSpPr>
        <p:spPr>
          <a:xfrm rot="162092">
            <a:off x="3509309" y="52031"/>
            <a:ext cx="2211194" cy="428921"/>
          </a:xfrm>
          <a:prstGeom prst="curvedDownArrow">
            <a:avLst>
              <a:gd name="adj1" fmla="val 31380"/>
              <a:gd name="adj2" fmla="val 120336"/>
              <a:gd name="adj3" fmla="val 37189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Двойная стрелка вверх/вниз 9"/>
          <p:cNvSpPr/>
          <p:nvPr/>
        </p:nvSpPr>
        <p:spPr>
          <a:xfrm rot="755559">
            <a:off x="1629926" y="2090744"/>
            <a:ext cx="236817" cy="561139"/>
          </a:xfrm>
          <a:prstGeom prst="upDownArrow">
            <a:avLst>
              <a:gd name="adj1" fmla="val 29749"/>
              <a:gd name="adj2" fmla="val 50000"/>
            </a:avLst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Выгнутая вверх стрелка 10"/>
          <p:cNvSpPr/>
          <p:nvPr/>
        </p:nvSpPr>
        <p:spPr>
          <a:xfrm rot="3462436">
            <a:off x="7866542" y="1721484"/>
            <a:ext cx="1467492" cy="486074"/>
          </a:xfrm>
          <a:prstGeom prst="curvedDownArrow">
            <a:avLst>
              <a:gd name="adj1" fmla="val 20969"/>
              <a:gd name="adj2" fmla="val 53725"/>
              <a:gd name="adj3" fmla="val 4692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6189141">
            <a:off x="7934925" y="4632803"/>
            <a:ext cx="1560927" cy="515573"/>
          </a:xfrm>
          <a:prstGeom prst="curvedDownArrow">
            <a:avLst>
              <a:gd name="adj1" fmla="val 15051"/>
              <a:gd name="adj2" fmla="val 87121"/>
              <a:gd name="adj3" fmla="val 47311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верх стрелка 12"/>
          <p:cNvSpPr/>
          <p:nvPr/>
        </p:nvSpPr>
        <p:spPr>
          <a:xfrm rot="10800000">
            <a:off x="3286116" y="6215082"/>
            <a:ext cx="1576694" cy="402626"/>
          </a:xfrm>
          <a:prstGeom prst="curvedDownArrow">
            <a:avLst>
              <a:gd name="adj1" fmla="val 26468"/>
              <a:gd name="adj2" fmla="val 103999"/>
              <a:gd name="adj3" fmla="val 13455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верх стрелка 13"/>
          <p:cNvSpPr/>
          <p:nvPr/>
        </p:nvSpPr>
        <p:spPr>
          <a:xfrm rot="15241042">
            <a:off x="-172156" y="4509459"/>
            <a:ext cx="1138543" cy="500066"/>
          </a:xfrm>
          <a:prstGeom prst="curvedDownArrow">
            <a:avLst>
              <a:gd name="adj1" fmla="val 25000"/>
              <a:gd name="adj2" fmla="val 54819"/>
              <a:gd name="adj3" fmla="val 2500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верх стрелка 14"/>
          <p:cNvSpPr/>
          <p:nvPr/>
        </p:nvSpPr>
        <p:spPr>
          <a:xfrm rot="17423431">
            <a:off x="-207838" y="1830518"/>
            <a:ext cx="1357322" cy="500066"/>
          </a:xfrm>
          <a:prstGeom prst="curved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4822033" y="2107397"/>
            <a:ext cx="714380" cy="500066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5572132" y="3571876"/>
            <a:ext cx="500066" cy="7143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6200000" flipV="1">
            <a:off x="5000628" y="4071942"/>
            <a:ext cx="857256" cy="71438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 flipH="1" flipV="1">
            <a:off x="3464711" y="4107661"/>
            <a:ext cx="642942" cy="571504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3036083" y="2035959"/>
            <a:ext cx="785818" cy="71438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3000364" y="3286124"/>
            <a:ext cx="428628" cy="1588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195735" y="570156"/>
            <a:ext cx="4392489" cy="9146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 smtClean="0"/>
              <a:t>Кері байланыс</a:t>
            </a:r>
            <a:endParaRPr lang="ru-RU" dirty="0"/>
          </a:p>
        </p:txBody>
      </p:sp>
      <p:pic>
        <p:nvPicPr>
          <p:cNvPr id="3" name="Объект 3" descr="Смайлик, указывая пальцем — стоковое фото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2232248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охладный смайлик — стоковое фото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249773"/>
            <a:ext cx="2232248" cy="1954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довлетворенный смайлик — стоковое фото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191" y="2221208"/>
            <a:ext cx="2160240" cy="19835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15616" y="429309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/>
              <a:t>Білемін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20049" y="4275615"/>
            <a:ext cx="20099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/>
              <a:t>Білгім келеді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16216" y="4275614"/>
            <a:ext cx="1521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400" b="1" dirty="0"/>
              <a:t>Үйрендім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6342796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2780928"/>
            <a:ext cx="5135452" cy="34778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Бұл сабақ қаншалықты қиын болды?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1.      Қиын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2.      Қиын, бірақ ненің қиындық тудыратынын түсінуге тырыстым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3.      Қиын, бірақ есепті шығаруға арналған стратегияларды қолдана бастадым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4.      Қиын, бірақ сабақты игерген сияқтымын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5.      Қиын, соған қарамастан тапсырманы орындай алдым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SUS\Downloads\img2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8"/>
            <a:ext cx="4027259" cy="36317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фоны для презентаций математи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428868"/>
            <a:ext cx="7884018" cy="1938992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НАЗАРЛАРЫҢЫЗҒА</a:t>
            </a:r>
          </a:p>
          <a:p>
            <a:pPr algn="ctr"/>
            <a:r>
              <a:rPr lang="kk-KZ" sz="7200" b="1" spc="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РАХМЕТ!</a:t>
            </a:r>
            <a:endParaRPr lang="ru-RU" sz="7200" b="1" spc="5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FFFF99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знак завершения 2"/>
          <p:cNvSpPr/>
          <p:nvPr/>
        </p:nvSpPr>
        <p:spPr>
          <a:xfrm>
            <a:off x="3143240" y="928670"/>
            <a:ext cx="2857520" cy="571504"/>
          </a:xfrm>
          <a:prstGeom prst="flowChartTerminator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САБАҚ МАҚСАТЫ: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472" y="2000240"/>
            <a:ext cx="2643206" cy="3286148"/>
          </a:xfrm>
          <a:prstGeom prst="round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dirty="0" smtClean="0"/>
              <a:t> </a:t>
            </a:r>
            <a:r>
              <a:rPr lang="lv-LV" dirty="0" smtClean="0"/>
              <a:t>            </a:t>
            </a:r>
          </a:p>
          <a:p>
            <a:pPr algn="ctr"/>
            <a:endParaRPr lang="lv-LV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Функция </a:t>
            </a:r>
            <a:r>
              <a:rPr lang="kk-KZ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және функцияның графигін сипаттайтын шамалардың мағынасын түсінеді.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86116" y="2000240"/>
            <a:ext cx="2643206" cy="3143272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Функция және функцияның графигі ұғымдарын меңгереді.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000760" y="2000240"/>
            <a:ext cx="2571768" cy="314327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Функцияның </a:t>
            </a:r>
            <a:r>
              <a:rPr lang="kk-KZ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берілу тәсілдерін біледі. 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3135672">
            <a:off x="2552446" y="1247317"/>
            <a:ext cx="666116" cy="819994"/>
          </a:xfrm>
          <a:prstGeom prst="downArrow">
            <a:avLst>
              <a:gd name="adj1" fmla="val 30504"/>
              <a:gd name="adj2" fmla="val 41639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8329505">
            <a:off x="5900125" y="1246843"/>
            <a:ext cx="666116" cy="797855"/>
          </a:xfrm>
          <a:prstGeom prst="downArrow">
            <a:avLst>
              <a:gd name="adj1" fmla="val 30504"/>
              <a:gd name="adj2" fmla="val 416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214810" y="1500174"/>
            <a:ext cx="666116" cy="500066"/>
          </a:xfrm>
          <a:prstGeom prst="downArrow">
            <a:avLst>
              <a:gd name="adj1" fmla="val 30504"/>
              <a:gd name="adj2" fmla="val 3654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2910" y="2071678"/>
            <a:ext cx="2428892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Барлық оқушылар: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3357554" y="2071678"/>
            <a:ext cx="2428892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Көпшілік</a:t>
            </a:r>
          </a:p>
          <a:p>
            <a:pPr algn="ctr"/>
            <a:r>
              <a:rPr lang="kk-KZ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оқушылар: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072198" y="2071678"/>
            <a:ext cx="2428892" cy="71438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</a:p>
          <a:p>
            <a:pPr algn="ctr"/>
            <a:r>
              <a:rPr lang="kk-KZ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оқушылар:</a:t>
            </a:r>
            <a:endParaRPr lang="ru-RU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0" y="5429264"/>
            <a:ext cx="3286116" cy="1071570"/>
          </a:xfrm>
          <a:prstGeom prst="ellips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Бағалау критерийлері:</a:t>
            </a:r>
            <a:endParaRPr lang="ru-RU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3357554" y="5643578"/>
            <a:ext cx="357190" cy="642942"/>
          </a:xfrm>
          <a:prstGeom prst="rightArrow">
            <a:avLst>
              <a:gd name="adj1" fmla="val 50000"/>
              <a:gd name="adj2" fmla="val 46614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786182" y="5286388"/>
            <a:ext cx="5000660" cy="1285884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Функция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ұғымына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сипаттама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береді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Функцияның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берілу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тәсілдерін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біледі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Функция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функцияның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графигі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ұғымдарын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меңгереді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20955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 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0" y="0"/>
            <a:ext cx="2357454" cy="1142984"/>
          </a:xfrm>
          <a:prstGeom prst="ellips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Оқу мақсаты: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428860" y="285728"/>
            <a:ext cx="357190" cy="571504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857488" y="214290"/>
            <a:ext cx="6072230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7.4.1.1 функция және функцияның графигі ұғымдарын меңгеру; </a:t>
            </a:r>
          </a:p>
          <a:p>
            <a:pPr algn="ctr"/>
            <a:r>
              <a:rPr lang="kk-KZ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7.4.1.2 функцияның берілу тәсілдерін білу;</a:t>
            </a:r>
          </a:p>
          <a:p>
            <a:pPr algn="ctr"/>
            <a:r>
              <a:rPr lang="kk-KZ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7.4.1.3 функцияның анықталу облысы мен мәндер жиынын табу.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209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unga" pitchFamily="34" charset="0"/>
              </a:rPr>
              <a:t>  </a:t>
            </a:r>
            <a:endParaRPr kumimoji="0" lang="kk-K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0118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259632" y="834232"/>
            <a:ext cx="1944216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Бірмүше дегеніміз?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834232"/>
            <a:ext cx="4176464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Санды және әріпті көбейткіштер мен олардың дәрежелерінің көбейтіндісі бүрмүше деп аталады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83002" y="1556792"/>
            <a:ext cx="1944216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Бірмүшенің дәрежесі дегеніміз?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1556792"/>
            <a:ext cx="4176464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Бірмүшедегі барлық айнымалылардың дәреже көрсеткіштерінің қосындысы бірмүшенің дәрежесі деп аталады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83002" y="2348880"/>
            <a:ext cx="1944216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 дегеніміз?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47593" y="2354943"/>
            <a:ext cx="4153070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Бірнеше көпмүшелердің алгебралық қосындысы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282304" y="3140968"/>
            <a:ext cx="1944216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Көпмүшелерді қосу ережесі?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659290" y="3173116"/>
            <a:ext cx="4153070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Көпмүшелерді қосу үшін барлық мүшелерді таңбаларымен тізбектеп жазып, одан кейін көпмүшенің ұқсас мүшелерін біріктіру керек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283002" y="3933056"/>
            <a:ext cx="1944216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Көпмүшелерді азайту ережесі?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59290" y="3933056"/>
            <a:ext cx="4153070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Бірінші көпмүшеден екінші көпмүшені азайту үшін азайғыш көпмүшеге азайтқыш көпмүшеге қарама-қарсы көпмүшені қосу керек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83002" y="4725144"/>
            <a:ext cx="1944216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Көпмүшені бірмүшеге көбейту ережесі?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81557" y="4717571"/>
            <a:ext cx="4153070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Көпмүшені бірмүшеге көбейту үшін бірмүшені көпмүшенің әрбір мүшесіне көбейтіп, шыққан көбейтінділерді қосу керек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283002" y="5520486"/>
            <a:ext cx="1944216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Көпмүшені бірмүшеге </a:t>
            </a:r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бөлу </a:t>
            </a:r>
            <a:r>
              <a:rPr lang="kk-KZ" sz="14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ережесі?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81557" y="5512913"/>
            <a:ext cx="4153070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14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Көпмүшені бірмүшеге бөлу үшін көпмүшенің әрбір мүшесін берілген бүрмүшеге бөліп, шыққан нәтижелерді  қосу керек</a:t>
            </a:r>
            <a:endParaRPr lang="kk-KZ" sz="14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51720" y="118379"/>
            <a:ext cx="4752528" cy="642942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0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Алдыңғы тақырыптарды еске түсіру</a:t>
            </a:r>
          </a:p>
          <a:p>
            <a:pPr algn="ctr"/>
            <a:r>
              <a:rPr lang="kk-KZ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Миға </a:t>
            </a:r>
            <a:r>
              <a:rPr lang="kk-KZ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шабуыл әдісі</a:t>
            </a:r>
            <a:endParaRPr lang="kk-KZ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kk-KZ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099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  <p:bldP spid="14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63688" y="142852"/>
            <a:ext cx="5472608" cy="837876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Жаңа тақырып</a:t>
            </a:r>
          </a:p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Функция. Функцияның графигі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63802" y="1484784"/>
            <a:ext cx="7452614" cy="1152128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 ы қ т а м а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айнымалысының әрбір мәніне у айнымалысының бір ғана мәні сәйкес болғанда у айнымалысының х айнымалысына тәуелділігі </a:t>
            </a:r>
            <a:r>
              <a:rPr lang="kk-KZ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 аталады</a:t>
            </a:r>
            <a:endParaRPr lang="kk-K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63802" y="2996952"/>
            <a:ext cx="7452614" cy="1152128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Тәуелсіз айнымалылар қабылдайтын барлық мәндер функцияның </a:t>
            </a:r>
            <a:r>
              <a:rPr lang="kk-KZ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анықталу аймағын немесе анықталу облысын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құрайды. Ол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әрпімен белгіленеді.</a:t>
            </a:r>
            <a:endParaRPr lang="kk-K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84943" y="4437112"/>
            <a:ext cx="7452614" cy="1152128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Тәуелді айнымалылар қабылдайтын барлық мәндер функцияның </a:t>
            </a:r>
            <a:r>
              <a:rPr lang="kk-KZ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мәндер жиынын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құрайды. Ол </a:t>
            </a:r>
            <a:r>
              <a:rPr lang="kk-KZ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әрпімен белгіленеді.</a:t>
            </a:r>
            <a:endParaRPr lang="kk-K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26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17235" y="332656"/>
            <a:ext cx="2160240" cy="754503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Функция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8965" y="1802793"/>
            <a:ext cx="2282486" cy="576064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Өспелі функция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6413" y="1802793"/>
            <a:ext cx="2282486" cy="576064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Кемімелі функция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 стрелкой 4"/>
          <p:cNvCxnSpPr>
            <a:stCxn id="2" idx="2"/>
            <a:endCxn id="3" idx="0"/>
          </p:cNvCxnSpPr>
          <p:nvPr/>
        </p:nvCxnSpPr>
        <p:spPr>
          <a:xfrm flipH="1">
            <a:off x="2350208" y="1087159"/>
            <a:ext cx="1947147" cy="7156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stCxn id="2" idx="2"/>
            <a:endCxn id="4" idx="0"/>
          </p:cNvCxnSpPr>
          <p:nvPr/>
        </p:nvCxnSpPr>
        <p:spPr>
          <a:xfrm>
            <a:off x="4297355" y="1087159"/>
            <a:ext cx="1780301" cy="7156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188356" y="2661253"/>
            <a:ext cx="4323703" cy="1584176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жиынындағы аргументтің үлкен (кіші) мәніне функцияның </a:t>
            </a:r>
            <a:r>
              <a:rPr lang="kk-KZ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үлкен (кіші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сәйкес болса,  функция осы жиында </a:t>
            </a:r>
            <a:r>
              <a:rPr lang="kk-KZ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өспелі функция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 аталады.</a:t>
            </a:r>
            <a:endParaRPr lang="kk-K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44008" y="2666392"/>
            <a:ext cx="4323703" cy="1584176"/>
          </a:xfrm>
          <a:prstGeom prst="roundRect">
            <a:avLst/>
          </a:prstGeom>
          <a:ln w="28575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жиынындағы аргументтің үлкен (кіші) мәніне функцияның </a:t>
            </a:r>
            <a:r>
              <a:rPr lang="kk-KZ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кіші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kk-KZ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үлкен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сәйкес болса,  функция осы жиында </a:t>
            </a:r>
            <a:r>
              <a:rPr lang="kk-KZ" sz="20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кемімелі функция </a:t>
            </a:r>
            <a:r>
              <a:rPr lang="kk-KZ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деп аталады.</a:t>
            </a:r>
            <a:endParaRPr lang="kk-KZ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318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483768" y="332656"/>
            <a:ext cx="3096344" cy="754503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Функцияны беру тәсілдері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976" y="1484784"/>
            <a:ext cx="3096344" cy="754503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Формула арқылы беру тәсілі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07976" y="2636912"/>
            <a:ext cx="3096344" cy="754503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Кестемен беру тәсілі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8966" y="3861048"/>
            <a:ext cx="3096344" cy="864096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Графикпен </a:t>
            </a:r>
            <a:r>
              <a:rPr lang="kk-KZ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беру тәсілі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>
            <a:endCxn id="5" idx="1"/>
          </p:cNvCxnSpPr>
          <p:nvPr/>
        </p:nvCxnSpPr>
        <p:spPr>
          <a:xfrm>
            <a:off x="467544" y="4293096"/>
            <a:ext cx="45142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467544" y="709907"/>
            <a:ext cx="0" cy="358318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2" idx="1"/>
          </p:cNvCxnSpPr>
          <p:nvPr/>
        </p:nvCxnSpPr>
        <p:spPr>
          <a:xfrm>
            <a:off x="467544" y="709908"/>
            <a:ext cx="20162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56554" y="3014163"/>
            <a:ext cx="45142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67544" y="1862035"/>
            <a:ext cx="451422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499992" y="1484784"/>
            <a:ext cx="3096344" cy="754503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kx+b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196393"/>
              </p:ext>
            </p:extLst>
          </p:nvPr>
        </p:nvGraphicFramePr>
        <p:xfrm>
          <a:off x="4566408" y="2616539"/>
          <a:ext cx="3744415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48883"/>
                <a:gridCol w="748883"/>
                <a:gridCol w="748883"/>
                <a:gridCol w="748883"/>
                <a:gridCol w="748883"/>
              </a:tblGrid>
              <a:tr h="387438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-1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0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74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3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4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5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Прямая со стрелкой 21"/>
          <p:cNvCxnSpPr/>
          <p:nvPr/>
        </p:nvCxnSpPr>
        <p:spPr>
          <a:xfrm>
            <a:off x="5148064" y="4941168"/>
            <a:ext cx="25922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6300192" y="3861048"/>
            <a:ext cx="0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5724128" y="4005064"/>
            <a:ext cx="1440160" cy="1584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977403" y="386104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/>
              <a:t>х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7446295" y="4950983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 rot="18569615">
            <a:off x="6920443" y="4108431"/>
            <a:ext cx="5453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y=x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775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19" grpId="0" animBg="1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2627783" y="165284"/>
            <a:ext cx="3744417" cy="64807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Есептер: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1916832"/>
            <a:ext cx="6912768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х тің қандай мәнінде функцияның мәні у нөлге тең:</a:t>
            </a: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Алгоритм тобы:</a:t>
            </a:r>
          </a:p>
          <a:p>
            <a:pPr marL="342900" indent="-342900">
              <a:buFontTx/>
              <a:buAutoNum type="arabicParenR"/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у=2х+4           2) у=3х+3           3) у=3х-9        4)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2х+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Теорема тобы:</a:t>
            </a: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у= 5х+1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y=-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+3          3) y=4x-8    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4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y=-2x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8 </a:t>
            </a:r>
            <a:endParaRPr lang="kk-KZ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Логика тобы: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1) y=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2х+6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 2)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3х-9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       3)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-2х-8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   4)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4х-4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5816" y="228600"/>
            <a:ext cx="3384376" cy="754503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Сөзжұмбақ әдісі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4332" y="119408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/>
                <a:ea typeface="Calibri"/>
                <a:cs typeface="Times New Roman"/>
              </a:rPr>
              <a:t>Ф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2322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627772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55762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78037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906027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23222" y="119281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07507" y="160238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927242" y="159349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357772" y="160238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774967" y="160556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3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/>
                <a:ea typeface="Calibri"/>
                <a:cs typeface="Times New Roman"/>
              </a:rPr>
              <a:t>у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78142" y="200370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/>
                <a:ea typeface="Calibri"/>
                <a:cs typeface="Times New Roman"/>
              </a:rPr>
              <a:t>н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06132" y="20049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642377" y="200180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059572" y="199926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481847" y="200688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09837" y="199926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327032" y="20024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789572" y="240566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/>
                <a:ea typeface="Calibri"/>
                <a:cs typeface="Times New Roman"/>
              </a:rPr>
              <a:t>к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96607" y="24088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622057" y="24088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50047" y="240121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472322" y="24088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900312" y="240121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7317507" y="240439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774332" y="280317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/>
                <a:ea typeface="Calibri"/>
                <a:cs typeface="Times New Roman"/>
              </a:rPr>
              <a:t>ц</a:t>
            </a:r>
            <a:endParaRPr lang="ru-RU" sz="1100">
              <a:effectLst/>
              <a:ea typeface="Calibri"/>
              <a:cs typeface="Times New Roman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02322" y="280634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627772" y="280634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055762" y="279872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478037" y="280634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6906027" y="279872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7323222" y="280190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3076977" y="32159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3502427" y="32159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30417" y="321655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4352692" y="32159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780682" y="320830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300" dirty="0"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/>
                <a:ea typeface="Calibri"/>
                <a:cs typeface="Times New Roman"/>
              </a:rPr>
              <a:t>и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97877" y="32114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661052" y="36051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3086502" y="361279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3514492" y="361343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936767" y="361279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364757" y="36051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4781952" y="360835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300" dirty="0" smtClean="0">
              <a:effectLst/>
              <a:latin typeface="Times New Roman"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/>
                <a:ea typeface="Calibri"/>
                <a:cs typeface="Times New Roman"/>
              </a:rPr>
              <a:t>я</a:t>
            </a:r>
            <a:endParaRPr lang="ru-RU" sz="1100" dirty="0">
              <a:effectLst/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ea typeface="Calibri"/>
                <a:cs typeface="Times New Roman"/>
              </a:rPr>
              <a:t> 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88512" y="36096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1813327" y="36096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241317" y="360708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-5397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3548" y="4187345"/>
            <a:ext cx="8208912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 Белгілі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бір ережеге сәйкес есепті шешуге арналған теңдеу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 Көбейтуге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кері амал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 Белгілі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бір жиын элементтерін санауға арналған 1 ден бастап шексіздікке дейінгі сандар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 Бірнеше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көпмүшелердің алгебралық қосындысы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 Сызуға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шеңбер салуға қолданылатын құрал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 Функциялық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тәуелділіктің жазықтықтағы бейнесі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7. Екі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немесе бірнеше қатынастың тура теңдігі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64757" y="12060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25061" y="159037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1157" y="204875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08048" y="242292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33713" y="281916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22616" y="325120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86826" y="360517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745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915816" y="228600"/>
            <a:ext cx="3384376" cy="754503"/>
          </a:xfrm>
          <a:prstGeom prst="roundRect">
            <a:avLst>
              <a:gd name="adj" fmla="val 45238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Сөзжұмбақ әдісі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4332" y="1194084"/>
            <a:ext cx="424815" cy="403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Ф</a:t>
            </a:r>
            <a:endParaRPr lang="ru-RU" sz="20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02322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27772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55762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8037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906027" y="11896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23222" y="119281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07507" y="160238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б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27242" y="159349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7772" y="160238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774967" y="1605564"/>
            <a:ext cx="424815" cy="403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у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778142" y="2003709"/>
            <a:ext cx="424815" cy="403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</a:t>
            </a:r>
            <a:endParaRPr lang="ru-RU" sz="20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206132" y="20049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642377" y="200180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т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059572" y="199926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481847" y="200688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909837" y="199926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327032" y="20024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89572" y="2405664"/>
            <a:ext cx="424815" cy="403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</a:t>
            </a:r>
            <a:endParaRPr lang="ru-RU" sz="20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196607" y="24088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ө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22057" y="24088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50047" y="240121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472322" y="240883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ү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900312" y="240121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ш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317507" y="240439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74332" y="2803174"/>
            <a:ext cx="424815" cy="403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ц</a:t>
            </a:r>
            <a:endParaRPr lang="ru-RU" sz="200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202322" y="280634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627772" y="280634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55762" y="279872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478037" y="280634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906027" y="279872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323222" y="280190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076977" y="32159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г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02427" y="32159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30417" y="321655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352692" y="32159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ф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780682" y="3208304"/>
            <a:ext cx="424815" cy="403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97877" y="32114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2661052" y="36051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086502" y="361279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3514492" y="361343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3936767" y="361279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ц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364757" y="3605179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781952" y="3608354"/>
            <a:ext cx="424815" cy="4038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kk-KZ" sz="2000" dirty="0" smtClean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kk-KZ" sz="2000" dirty="0" smtClean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я</a:t>
            </a:r>
            <a:endParaRPr lang="ru-RU" sz="20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 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388512" y="36096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п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813327" y="360962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241317" y="3607084"/>
            <a:ext cx="424815" cy="4038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1" name="Rectangle 50"/>
          <p:cNvSpPr>
            <a:spLocks noChangeArrowheads="1"/>
          </p:cNvSpPr>
          <p:nvPr/>
        </p:nvSpPr>
        <p:spPr bwMode="auto">
          <a:xfrm>
            <a:off x="-53975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</a:t>
            </a:r>
            <a:r>
              <a:rPr kumimoji="0" lang="kk-K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3548" y="4187345"/>
            <a:ext cx="8208912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1. Белгілі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бір ережеге сәйкес есепті шешуге арналған теңдеу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2. Көбейтуге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кері амал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3. Белгілі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бір жиын элементтерін санауға арналған 1 ден бастап шексіздікке дейінгі сандар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4. Бірнеше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көпмүшелердің алгебралық қосындысы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5. Сызуға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, шеңбер салуға қолданылатын құрал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6. Функциялық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тәуелділіктің жазықтықтағы бейнесі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7. Екі </a:t>
            </a:r>
            <a:r>
              <a:rPr lang="kk-KZ" dirty="0">
                <a:latin typeface="Times New Roman" pitchFamily="18" charset="0"/>
                <a:cs typeface="Times New Roman" pitchFamily="18" charset="0"/>
              </a:rPr>
              <a:t>немесе бірнеше қатынастың тура теңдігі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64757" y="1206075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125061" y="1590373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21157" y="204875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408048" y="242292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433713" y="2819168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22616" y="3251201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86826" y="3605179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dirty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ТЕМАТИКА В ЖИЗНИ ЧЕЛОВЕК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30" ma:contentTypeDescription="Create a new document." ma:contentTypeScope="" ma:versionID="dbcf0f450ab99b1f534105340ddde851"/>
</file>

<file path=customXml/itemProps1.xml><?xml version="1.0" encoding="utf-8"?>
<ds:datastoreItem xmlns:ds="http://schemas.openxmlformats.org/officeDocument/2006/customXml" ds:itemID="{72954BF4-6556-442C-BFED-59C91ECA89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A21926C-F056-483B-B3E8-AE1F1A8F88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6C5905-55F3-4113-92F9-3C177D03DCD2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2150</TotalTime>
  <Words>823</Words>
  <Application>Microsoft Office PowerPoint</Application>
  <PresentationFormat>Экран (4:3)</PresentationFormat>
  <Paragraphs>231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МАТЕМАТИКА В ЖИЗНИ ЧЕЛОВЕКА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KAISAR</cp:lastModifiedBy>
  <cp:revision>343</cp:revision>
  <dcterms:created xsi:type="dcterms:W3CDTF">2011-04-16T14:04:25Z</dcterms:created>
  <dcterms:modified xsi:type="dcterms:W3CDTF">2023-02-01T15:30:27Z</dcterms:modified>
  <cp:category>Шаблон оформления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TC019087039991</vt:lpwstr>
  </property>
</Properties>
</file>